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Kanit Light" panose="020B0604020202020204" charset="-34"/>
      <p:regular r:id="rId14"/>
    </p:embeddedFont>
    <p:embeddedFont>
      <p:font typeface="Martel Sans" panose="020B0604020202020204" charset="0"/>
      <p:regular r:id="rId1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-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4332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1762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90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BuildManager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28010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Gestion numérique BTP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6280190" y="54246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Une plateforme innovante pour transformer la gestion de vos chantiers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305" y="536377"/>
            <a:ext cx="4543782" cy="478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Aperçu visuel de l'interface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5305" y="1320284"/>
            <a:ext cx="1355979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Découvrez les écrans principaux de BuildManager, conçus pour une utilisation intuitive et une productivité maximale.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838087"/>
            <a:ext cx="4433292" cy="183570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494" y="1838087"/>
            <a:ext cx="4433292" cy="183570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064" y="1838087"/>
            <a:ext cx="4433292" cy="1835706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535305" y="3946803"/>
            <a:ext cx="6703457" cy="1385768"/>
          </a:xfrm>
          <a:prstGeom prst="roundRect">
            <a:avLst>
              <a:gd name="adj" fmla="val 4636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558165" y="3969663"/>
            <a:ext cx="6657737" cy="458867"/>
          </a:xfrm>
          <a:prstGeom prst="roundRect">
            <a:avLst>
              <a:gd name="adj" fmla="val 8024"/>
            </a:avLst>
          </a:prstGeom>
          <a:solidFill>
            <a:srgbClr val="DFECE9"/>
          </a:solidFill>
          <a:ln/>
        </p:spPr>
      </p:sp>
      <p:sp>
        <p:nvSpPr>
          <p:cNvPr id="9" name="Text 4"/>
          <p:cNvSpPr/>
          <p:nvPr/>
        </p:nvSpPr>
        <p:spPr>
          <a:xfrm>
            <a:off x="3772257" y="4051816"/>
            <a:ext cx="22943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711041" y="4581406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Tableau de bord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711041" y="4912043"/>
            <a:ext cx="635198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Vue d'ensemble avec KPIs et graphiques interactifs</a:t>
            </a:r>
            <a:endParaRPr lang="en-US" sz="1200" dirty="0"/>
          </a:p>
        </p:txBody>
      </p:sp>
      <p:sp>
        <p:nvSpPr>
          <p:cNvPr id="12" name="Shape 7"/>
          <p:cNvSpPr/>
          <p:nvPr/>
        </p:nvSpPr>
        <p:spPr>
          <a:xfrm>
            <a:off x="7391638" y="3946803"/>
            <a:ext cx="6703457" cy="1385768"/>
          </a:xfrm>
          <a:prstGeom prst="roundRect">
            <a:avLst>
              <a:gd name="adj" fmla="val 4636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3" name="Shape 8"/>
          <p:cNvSpPr/>
          <p:nvPr/>
        </p:nvSpPr>
        <p:spPr>
          <a:xfrm>
            <a:off x="7414498" y="3969663"/>
            <a:ext cx="6657737" cy="458867"/>
          </a:xfrm>
          <a:prstGeom prst="roundRect">
            <a:avLst>
              <a:gd name="adj" fmla="val 8024"/>
            </a:avLst>
          </a:prstGeom>
          <a:solidFill>
            <a:srgbClr val="DFECE9"/>
          </a:solidFill>
          <a:ln/>
        </p:spPr>
      </p:sp>
      <p:sp>
        <p:nvSpPr>
          <p:cNvPr id="14" name="Text 9"/>
          <p:cNvSpPr/>
          <p:nvPr/>
        </p:nvSpPr>
        <p:spPr>
          <a:xfrm>
            <a:off x="10628590" y="4051816"/>
            <a:ext cx="22943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7567374" y="4581406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Fiche chantier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7567374" y="4912043"/>
            <a:ext cx="635198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Détails complets du projet avec planning et ressources</a:t>
            </a:r>
            <a:endParaRPr lang="en-US" sz="1200" dirty="0"/>
          </a:p>
        </p:txBody>
      </p:sp>
      <p:sp>
        <p:nvSpPr>
          <p:cNvPr id="17" name="Shape 12"/>
          <p:cNvSpPr/>
          <p:nvPr/>
        </p:nvSpPr>
        <p:spPr>
          <a:xfrm>
            <a:off x="535305" y="5485448"/>
            <a:ext cx="6703457" cy="1385768"/>
          </a:xfrm>
          <a:prstGeom prst="roundRect">
            <a:avLst>
              <a:gd name="adj" fmla="val 4636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8" name="Shape 13"/>
          <p:cNvSpPr/>
          <p:nvPr/>
        </p:nvSpPr>
        <p:spPr>
          <a:xfrm>
            <a:off x="558165" y="5508308"/>
            <a:ext cx="6657737" cy="458867"/>
          </a:xfrm>
          <a:prstGeom prst="roundRect">
            <a:avLst>
              <a:gd name="adj" fmla="val 8024"/>
            </a:avLst>
          </a:prstGeom>
          <a:solidFill>
            <a:srgbClr val="DFECE9"/>
          </a:solidFill>
          <a:ln/>
        </p:spPr>
      </p:sp>
      <p:sp>
        <p:nvSpPr>
          <p:cNvPr id="19" name="Text 14"/>
          <p:cNvSpPr/>
          <p:nvPr/>
        </p:nvSpPr>
        <p:spPr>
          <a:xfrm>
            <a:off x="3772257" y="5590461"/>
            <a:ext cx="22943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800" dirty="0"/>
          </a:p>
        </p:txBody>
      </p:sp>
      <p:sp>
        <p:nvSpPr>
          <p:cNvPr id="20" name="Text 15"/>
          <p:cNvSpPr/>
          <p:nvPr/>
        </p:nvSpPr>
        <p:spPr>
          <a:xfrm>
            <a:off x="711041" y="6120051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Gestion personnel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711041" y="6450687"/>
            <a:ext cx="635198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Affectations, présences et performances des équipes</a:t>
            </a:r>
            <a:endParaRPr lang="en-US" sz="1200" dirty="0"/>
          </a:p>
        </p:txBody>
      </p:sp>
      <p:sp>
        <p:nvSpPr>
          <p:cNvPr id="22" name="Shape 17"/>
          <p:cNvSpPr/>
          <p:nvPr/>
        </p:nvSpPr>
        <p:spPr>
          <a:xfrm>
            <a:off x="7391638" y="5485448"/>
            <a:ext cx="6703457" cy="1385768"/>
          </a:xfrm>
          <a:prstGeom prst="roundRect">
            <a:avLst>
              <a:gd name="adj" fmla="val 4636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23" name="Shape 18"/>
          <p:cNvSpPr/>
          <p:nvPr/>
        </p:nvSpPr>
        <p:spPr>
          <a:xfrm>
            <a:off x="7414498" y="5508308"/>
            <a:ext cx="6657737" cy="458867"/>
          </a:xfrm>
          <a:prstGeom prst="roundRect">
            <a:avLst>
              <a:gd name="adj" fmla="val 8024"/>
            </a:avLst>
          </a:prstGeom>
          <a:solidFill>
            <a:srgbClr val="DFECE9"/>
          </a:solidFill>
          <a:ln/>
        </p:spPr>
      </p:sp>
      <p:sp>
        <p:nvSpPr>
          <p:cNvPr id="24" name="Text 19"/>
          <p:cNvSpPr/>
          <p:nvPr/>
        </p:nvSpPr>
        <p:spPr>
          <a:xfrm>
            <a:off x="10628590" y="5590461"/>
            <a:ext cx="22943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1800" dirty="0"/>
          </a:p>
        </p:txBody>
      </p:sp>
      <p:sp>
        <p:nvSpPr>
          <p:cNvPr id="25" name="Text 20"/>
          <p:cNvSpPr/>
          <p:nvPr/>
        </p:nvSpPr>
        <p:spPr>
          <a:xfrm>
            <a:off x="7567374" y="6120051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Vue financière</a:t>
            </a:r>
            <a:endParaRPr lang="en-US" sz="1500" dirty="0"/>
          </a:p>
        </p:txBody>
      </p:sp>
      <p:sp>
        <p:nvSpPr>
          <p:cNvPr id="26" name="Text 21"/>
          <p:cNvSpPr/>
          <p:nvPr/>
        </p:nvSpPr>
        <p:spPr>
          <a:xfrm>
            <a:off x="7567374" y="6450687"/>
            <a:ext cx="635198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Suivi budgétaire et analyse des dépenses en temps réel</a:t>
            </a:r>
            <a:endParaRPr lang="en-US" sz="1200" dirty="0"/>
          </a:p>
        </p:txBody>
      </p:sp>
      <p:sp>
        <p:nvSpPr>
          <p:cNvPr id="27" name="Shape 22"/>
          <p:cNvSpPr/>
          <p:nvPr/>
        </p:nvSpPr>
        <p:spPr>
          <a:xfrm>
            <a:off x="535305" y="7043261"/>
            <a:ext cx="13559790" cy="649962"/>
          </a:xfrm>
          <a:prstGeom prst="roundRect">
            <a:avLst>
              <a:gd name="adj" fmla="val 9885"/>
            </a:avLst>
          </a:prstGeom>
          <a:solidFill>
            <a:srgbClr val="CFE2DE"/>
          </a:solidFill>
          <a:ln/>
        </p:spPr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181" y="7252930"/>
            <a:ext cx="191214" cy="152876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1032272" y="7234357"/>
            <a:ext cx="12909947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BuildManager</a:t>
            </a:r>
            <a:r>
              <a:rPr lang="en-US" sz="12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représente l'avenir de la gestion des travaux BTP : une solution digitale complète, performante et pensée pour les besoins réels des professionnels du secteur.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768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481" y="2655689"/>
            <a:ext cx="5112544" cy="544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 et perspectives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1" y="3461028"/>
            <a:ext cx="435293" cy="4352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481" y="4113967"/>
            <a:ext cx="2176820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Productivité améliorée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09481" y="4490442"/>
            <a:ext cx="4325303" cy="835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BuildManager permettra à ITALIA CONSTRUCTION d'optimiser ses processus et d'accroître son efficacité opérationnelle.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430" y="3461028"/>
            <a:ext cx="435293" cy="4352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152430" y="4113967"/>
            <a:ext cx="2176820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Moins d'erreurs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5152430" y="4490442"/>
            <a:ext cx="4325422" cy="835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Minimisez les risques liés aux erreurs humaines grâce à une gestion de projet centralisée et automatisée.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498" y="3461028"/>
            <a:ext cx="435293" cy="4352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95498" y="4113967"/>
            <a:ext cx="2547104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Maîtrise des coûts &amp; délais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9695498" y="4490442"/>
            <a:ext cx="4325303" cy="835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Suivez précisément les dépenses et les calendriers pour respecter les budgets et les échéances de projet.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609481" y="5587365"/>
            <a:ext cx="3482935" cy="435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Prochaines Étapes</a:t>
            </a:r>
            <a:endParaRPr lang="en-US" sz="27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81" y="6283762"/>
            <a:ext cx="174069" cy="217646"/>
          </a:xfrm>
          <a:prstGeom prst="rect">
            <a:avLst/>
          </a:prstGeom>
        </p:spPr>
      </p:pic>
      <p:sp>
        <p:nvSpPr>
          <p:cNvPr id="15" name="Shape 8"/>
          <p:cNvSpPr/>
          <p:nvPr/>
        </p:nvSpPr>
        <p:spPr>
          <a:xfrm>
            <a:off x="609481" y="6556772"/>
            <a:ext cx="6618684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6" name="Text 9"/>
          <p:cNvSpPr/>
          <p:nvPr/>
        </p:nvSpPr>
        <p:spPr>
          <a:xfrm>
            <a:off x="609481" y="6689527"/>
            <a:ext cx="2176820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Développement Web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609481" y="7066002"/>
            <a:ext cx="6618684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Lancement de la version web pour une accessibilité étendue et des fonctionnalités complètes.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235" y="6283762"/>
            <a:ext cx="174069" cy="217646"/>
          </a:xfrm>
          <a:prstGeom prst="rect">
            <a:avLst/>
          </a:prstGeom>
        </p:spPr>
      </p:pic>
      <p:sp>
        <p:nvSpPr>
          <p:cNvPr id="19" name="Shape 11"/>
          <p:cNvSpPr/>
          <p:nvPr/>
        </p:nvSpPr>
        <p:spPr>
          <a:xfrm>
            <a:off x="7402235" y="6556772"/>
            <a:ext cx="6618684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20" name="Text 12"/>
          <p:cNvSpPr/>
          <p:nvPr/>
        </p:nvSpPr>
        <p:spPr>
          <a:xfrm>
            <a:off x="7402235" y="6689527"/>
            <a:ext cx="2176820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Extension Mobile</a:t>
            </a:r>
            <a:endParaRPr lang="en-US" sz="1700" dirty="0"/>
          </a:p>
        </p:txBody>
      </p:sp>
      <p:sp>
        <p:nvSpPr>
          <p:cNvPr id="21" name="Text 13"/>
          <p:cNvSpPr/>
          <p:nvPr/>
        </p:nvSpPr>
        <p:spPr>
          <a:xfrm>
            <a:off x="7402235" y="7066002"/>
            <a:ext cx="6618684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Déploiement sur mobile pour une gestion en mobilité et une flexibilité maximale sur le terrain.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05720"/>
            <a:ext cx="2690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Présenté par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3486864"/>
            <a:ext cx="26904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SYLLA SCHEICKNA IBRAHIM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16743"/>
            <a:ext cx="26904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ITALIA CONSTRUCTION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83718"/>
            <a:ext cx="26904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Année académique 2025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045268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Le défi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045268" y="3486864"/>
            <a:ext cx="43124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Dans un secteur en constante évolution, la </a:t>
            </a: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digitalisation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est essentielle pour rester </a:t>
            </a: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compétitif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et </a:t>
            </a: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efficace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6481" y="327184"/>
            <a:ext cx="4827746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 contexte qui exige le changement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16481" y="984528"/>
            <a:ext cx="675358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ITALIA CONSTRUCTION gère de multiples chantiers. Les méthodes traditionnelles (rapports papier, échanges manuels) génèrent des inefficacités, menaçant la rentabilité et la qualité des projets.</a:t>
            </a:r>
            <a:endParaRPr lang="en-US" sz="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957" y="1011317"/>
            <a:ext cx="6753582" cy="675358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16481" y="8032552"/>
            <a:ext cx="4519851" cy="1176695"/>
          </a:xfrm>
          <a:prstGeom prst="roundRect">
            <a:avLst>
              <a:gd name="adj" fmla="val 424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43044" y="8159115"/>
            <a:ext cx="356949" cy="356949"/>
          </a:xfrm>
          <a:prstGeom prst="roundRect">
            <a:avLst>
              <a:gd name="adj" fmla="val 25614543"/>
            </a:avLst>
          </a:prstGeom>
          <a:solidFill>
            <a:srgbClr val="437066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2" y="8237220"/>
            <a:ext cx="160615" cy="20073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3044" y="8635008"/>
            <a:ext cx="1487567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Retards de suivi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543044" y="8892183"/>
            <a:ext cx="4266724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Délais dans la transmission des informations critiques</a:t>
            </a:r>
            <a:endParaRPr lang="en-US" sz="900" dirty="0"/>
          </a:p>
        </p:txBody>
      </p:sp>
      <p:sp>
        <p:nvSpPr>
          <p:cNvPr id="10" name="Shape 6"/>
          <p:cNvSpPr/>
          <p:nvPr/>
        </p:nvSpPr>
        <p:spPr>
          <a:xfrm>
            <a:off x="5055275" y="8032552"/>
            <a:ext cx="4519851" cy="1176695"/>
          </a:xfrm>
          <a:prstGeom prst="roundRect">
            <a:avLst>
              <a:gd name="adj" fmla="val 424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5181838" y="8159115"/>
            <a:ext cx="356949" cy="356949"/>
          </a:xfrm>
          <a:prstGeom prst="roundRect">
            <a:avLst>
              <a:gd name="adj" fmla="val 25614543"/>
            </a:avLst>
          </a:prstGeom>
          <a:solidFill>
            <a:srgbClr val="437066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946" y="8237220"/>
            <a:ext cx="160615" cy="20073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181838" y="8635008"/>
            <a:ext cx="1518642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Erreurs de planification</a:t>
            </a:r>
            <a:endParaRPr lang="en-US" sz="1150" dirty="0"/>
          </a:p>
        </p:txBody>
      </p:sp>
      <p:sp>
        <p:nvSpPr>
          <p:cNvPr id="14" name="Text 9"/>
          <p:cNvSpPr/>
          <p:nvPr/>
        </p:nvSpPr>
        <p:spPr>
          <a:xfrm>
            <a:off x="5181838" y="8892183"/>
            <a:ext cx="4266724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Coordination difficile, conflits d'allocation des ressources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9694069" y="8032552"/>
            <a:ext cx="4519851" cy="1176695"/>
          </a:xfrm>
          <a:prstGeom prst="roundRect">
            <a:avLst>
              <a:gd name="adj" fmla="val 424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9820632" y="8159115"/>
            <a:ext cx="356949" cy="356949"/>
          </a:xfrm>
          <a:prstGeom prst="roundRect">
            <a:avLst>
              <a:gd name="adj" fmla="val 25614543"/>
            </a:avLst>
          </a:prstGeom>
          <a:solidFill>
            <a:srgbClr val="437066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8740" y="8237220"/>
            <a:ext cx="160615" cy="20073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20632" y="8635008"/>
            <a:ext cx="1487567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Pertes de données</a:t>
            </a:r>
            <a:endParaRPr lang="en-US" sz="1150" dirty="0"/>
          </a:p>
        </p:txBody>
      </p:sp>
      <p:sp>
        <p:nvSpPr>
          <p:cNvPr id="19" name="Text 13"/>
          <p:cNvSpPr/>
          <p:nvPr/>
        </p:nvSpPr>
        <p:spPr>
          <a:xfrm>
            <a:off x="9820632" y="8892183"/>
            <a:ext cx="4266724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Informations dispersées, risque de perte documentaire</a:t>
            </a:r>
            <a:endParaRPr lang="en-US" sz="900" dirty="0"/>
          </a:p>
        </p:txBody>
      </p:sp>
      <p:sp>
        <p:nvSpPr>
          <p:cNvPr id="20" name="Shape 14"/>
          <p:cNvSpPr/>
          <p:nvPr/>
        </p:nvSpPr>
        <p:spPr>
          <a:xfrm>
            <a:off x="416481" y="9343073"/>
            <a:ext cx="13797439" cy="505539"/>
          </a:xfrm>
          <a:prstGeom prst="roundRect">
            <a:avLst>
              <a:gd name="adj" fmla="val 9887"/>
            </a:avLst>
          </a:prstGeom>
          <a:solidFill>
            <a:srgbClr val="CFE2DE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424" y="9509403"/>
            <a:ext cx="148709" cy="11894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803077" y="9491663"/>
            <a:ext cx="13291899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Solution nécessaire :</a:t>
            </a:r>
            <a:r>
              <a:rPr lang="en-US" sz="9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Une plateforme numérique centralisée pour optimiser le suivi et la gestion de tous les travaux en cours.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9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6143" y="452676"/>
            <a:ext cx="4115872" cy="514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Objectifs du projet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576143" y="1214080"/>
            <a:ext cx="7991713" cy="1045488"/>
          </a:xfrm>
          <a:prstGeom prst="roundRect">
            <a:avLst>
              <a:gd name="adj" fmla="val 6614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63548" y="1401485"/>
            <a:ext cx="246947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Objectif principal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63548" y="1808798"/>
            <a:ext cx="7616904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Déployer une application web pour la gestion et le suivi centralisé des chantiers.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76143" y="2506504"/>
            <a:ext cx="246947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Objectifs spécifiques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76143" y="3308985"/>
            <a:ext cx="7991713" cy="1218128"/>
          </a:xfrm>
          <a:prstGeom prst="roundRect">
            <a:avLst>
              <a:gd name="adj" fmla="val 9008"/>
            </a:avLst>
          </a:prstGeom>
          <a:solidFill>
            <a:srgbClr val="FFFFFF"/>
          </a:solidFill>
          <a:ln/>
        </p:spPr>
      </p:sp>
      <p:sp>
        <p:nvSpPr>
          <p:cNvPr id="9" name="Shape 6"/>
          <p:cNvSpPr/>
          <p:nvPr/>
        </p:nvSpPr>
        <p:spPr>
          <a:xfrm>
            <a:off x="576143" y="3286125"/>
            <a:ext cx="7991713" cy="91440"/>
          </a:xfrm>
          <a:prstGeom prst="roundRect">
            <a:avLst>
              <a:gd name="adj" fmla="val 75622"/>
            </a:avLst>
          </a:prstGeom>
          <a:solidFill>
            <a:srgbClr val="437066"/>
          </a:solidFill>
          <a:ln/>
        </p:spPr>
      </p:sp>
      <p:sp>
        <p:nvSpPr>
          <p:cNvPr id="10" name="Shape 7"/>
          <p:cNvSpPr/>
          <p:nvPr/>
        </p:nvSpPr>
        <p:spPr>
          <a:xfrm>
            <a:off x="4325064" y="3062049"/>
            <a:ext cx="493871" cy="493871"/>
          </a:xfrm>
          <a:prstGeom prst="roundRect">
            <a:avLst>
              <a:gd name="adj" fmla="val 185150"/>
            </a:avLst>
          </a:prstGeom>
          <a:solidFill>
            <a:srgbClr val="437066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178" y="3185517"/>
            <a:ext cx="197525" cy="24693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548" y="3720465"/>
            <a:ext cx="205787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Suivi en temps réel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63548" y="4076343"/>
            <a:ext cx="7616904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Visibilité instantanée de l'avancement.</a:t>
            </a:r>
            <a:endParaRPr lang="en-US" sz="1250" dirty="0"/>
          </a:p>
        </p:txBody>
      </p:sp>
      <p:sp>
        <p:nvSpPr>
          <p:cNvPr id="14" name="Shape 10"/>
          <p:cNvSpPr/>
          <p:nvPr/>
        </p:nvSpPr>
        <p:spPr>
          <a:xfrm>
            <a:off x="576143" y="4938593"/>
            <a:ext cx="7991713" cy="1218128"/>
          </a:xfrm>
          <a:prstGeom prst="roundRect">
            <a:avLst>
              <a:gd name="adj" fmla="val 9008"/>
            </a:avLst>
          </a:prstGeom>
          <a:solidFill>
            <a:srgbClr val="FFFFFF"/>
          </a:solidFill>
          <a:ln/>
        </p:spPr>
      </p:sp>
      <p:sp>
        <p:nvSpPr>
          <p:cNvPr id="15" name="Shape 11"/>
          <p:cNvSpPr/>
          <p:nvPr/>
        </p:nvSpPr>
        <p:spPr>
          <a:xfrm>
            <a:off x="576143" y="4915733"/>
            <a:ext cx="7991713" cy="91440"/>
          </a:xfrm>
          <a:prstGeom prst="roundRect">
            <a:avLst>
              <a:gd name="adj" fmla="val 75622"/>
            </a:avLst>
          </a:prstGeom>
          <a:solidFill>
            <a:srgbClr val="437066"/>
          </a:solidFill>
          <a:ln/>
        </p:spPr>
      </p:sp>
      <p:sp>
        <p:nvSpPr>
          <p:cNvPr id="16" name="Shape 12"/>
          <p:cNvSpPr/>
          <p:nvPr/>
        </p:nvSpPr>
        <p:spPr>
          <a:xfrm>
            <a:off x="4325064" y="4691658"/>
            <a:ext cx="493871" cy="493871"/>
          </a:xfrm>
          <a:prstGeom prst="roundRect">
            <a:avLst>
              <a:gd name="adj" fmla="val 185150"/>
            </a:avLst>
          </a:prstGeom>
          <a:solidFill>
            <a:srgbClr val="437066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178" y="4815126"/>
            <a:ext cx="197525" cy="24693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63548" y="5350073"/>
            <a:ext cx="300668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Gestion optimisée des ressources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763548" y="5705951"/>
            <a:ext cx="7616904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Suivi précis du personnel et des matériaux.</a:t>
            </a:r>
            <a:endParaRPr lang="en-US" sz="1250" dirty="0"/>
          </a:p>
        </p:txBody>
      </p:sp>
      <p:sp>
        <p:nvSpPr>
          <p:cNvPr id="20" name="Shape 15"/>
          <p:cNvSpPr/>
          <p:nvPr/>
        </p:nvSpPr>
        <p:spPr>
          <a:xfrm>
            <a:off x="576143" y="6568202"/>
            <a:ext cx="7991713" cy="1218128"/>
          </a:xfrm>
          <a:prstGeom prst="roundRect">
            <a:avLst>
              <a:gd name="adj" fmla="val 9008"/>
            </a:avLst>
          </a:prstGeom>
          <a:solidFill>
            <a:srgbClr val="FFFFFF"/>
          </a:solidFill>
          <a:ln/>
        </p:spPr>
      </p:sp>
      <p:sp>
        <p:nvSpPr>
          <p:cNvPr id="21" name="Shape 16"/>
          <p:cNvSpPr/>
          <p:nvPr/>
        </p:nvSpPr>
        <p:spPr>
          <a:xfrm>
            <a:off x="576143" y="6545342"/>
            <a:ext cx="7991713" cy="91440"/>
          </a:xfrm>
          <a:prstGeom prst="roundRect">
            <a:avLst>
              <a:gd name="adj" fmla="val 75622"/>
            </a:avLst>
          </a:prstGeom>
          <a:solidFill>
            <a:srgbClr val="437066"/>
          </a:solidFill>
          <a:ln/>
        </p:spPr>
      </p:sp>
      <p:sp>
        <p:nvSpPr>
          <p:cNvPr id="22" name="Shape 17"/>
          <p:cNvSpPr/>
          <p:nvPr/>
        </p:nvSpPr>
        <p:spPr>
          <a:xfrm>
            <a:off x="4325064" y="6321266"/>
            <a:ext cx="493871" cy="493871"/>
          </a:xfrm>
          <a:prstGeom prst="roundRect">
            <a:avLst>
              <a:gd name="adj" fmla="val 185150"/>
            </a:avLst>
          </a:prstGeom>
          <a:solidFill>
            <a:srgbClr val="437066"/>
          </a:solidFill>
          <a:ln/>
        </p:spPr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178" y="6444734"/>
            <a:ext cx="197525" cy="246936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63548" y="6979682"/>
            <a:ext cx="205787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Pilotage stratégique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763548" y="7335560"/>
            <a:ext cx="7616904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Tableaux de bord pour une prise de décision éclairée.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071" y="443984"/>
            <a:ext cx="6611422" cy="504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BuildManager : votre solution digitale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71" y="1372314"/>
            <a:ext cx="5858470" cy="58584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25020" y="1352193"/>
            <a:ext cx="3936802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Une plateforme complète et intuitive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825020" y="1816298"/>
            <a:ext cx="7247811" cy="516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BuildManager</a:t>
            </a: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transforme la gestion de vos chantiers en centralisant toutes les opérations sur une seule interface accessible depuis n'importe où.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6825020" y="2514362"/>
            <a:ext cx="7247811" cy="944285"/>
          </a:xfrm>
          <a:prstGeom prst="roundRect">
            <a:avLst>
              <a:gd name="adj" fmla="val 7182"/>
            </a:avLst>
          </a:prstGeom>
          <a:solidFill>
            <a:srgbClr val="CFE2DE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468" y="2734866"/>
            <a:ext cx="201811" cy="1614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49728" y="2716173"/>
            <a:ext cx="6561653" cy="516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 outil conçu pour </a:t>
            </a:r>
            <a:r>
              <a:rPr lang="en-US" sz="1250" b="1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simplifier</a:t>
            </a:r>
            <a:r>
              <a:rPr lang="en-US" sz="12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</a:t>
            </a:r>
            <a:r>
              <a:rPr lang="en-US" sz="1250" b="1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centraliser</a:t>
            </a:r>
            <a:r>
              <a:rPr lang="en-US" sz="12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et </a:t>
            </a:r>
            <a:r>
              <a:rPr lang="en-US" sz="1250" b="1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automatiser</a:t>
            </a:r>
            <a:r>
              <a:rPr lang="en-US" sz="12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la gestion de vos travaux de construction.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565071" y="7593925"/>
            <a:ext cx="4392454" cy="1234083"/>
          </a:xfrm>
          <a:prstGeom prst="roundRect">
            <a:avLst>
              <a:gd name="adj" fmla="val 889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2211" y="7593925"/>
            <a:ext cx="91440" cy="1234083"/>
          </a:xfrm>
          <a:prstGeom prst="roundRect">
            <a:avLst>
              <a:gd name="adj" fmla="val 74171"/>
            </a:avLst>
          </a:prstGeom>
          <a:solidFill>
            <a:srgbClr val="437066"/>
          </a:solidFill>
          <a:ln/>
        </p:spPr>
      </p:sp>
      <p:sp>
        <p:nvSpPr>
          <p:cNvPr id="11" name="Text 7"/>
          <p:cNvSpPr/>
          <p:nvPr/>
        </p:nvSpPr>
        <p:spPr>
          <a:xfrm>
            <a:off x="817959" y="7778234"/>
            <a:ext cx="2018467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Supervision complète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817959" y="8127206"/>
            <a:ext cx="3955256" cy="516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Vue d'ensemble de vos chantiers et accès détaillé aux projets.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5118973" y="7593925"/>
            <a:ext cx="4392454" cy="1234083"/>
          </a:xfrm>
          <a:prstGeom prst="roundRect">
            <a:avLst>
              <a:gd name="adj" fmla="val 889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5096113" y="7593925"/>
            <a:ext cx="91440" cy="1234083"/>
          </a:xfrm>
          <a:prstGeom prst="roundRect">
            <a:avLst>
              <a:gd name="adj" fmla="val 74171"/>
            </a:avLst>
          </a:prstGeom>
          <a:solidFill>
            <a:srgbClr val="437066"/>
          </a:solidFill>
          <a:ln/>
        </p:spPr>
      </p:sp>
      <p:sp>
        <p:nvSpPr>
          <p:cNvPr id="15" name="Text 11"/>
          <p:cNvSpPr/>
          <p:nvPr/>
        </p:nvSpPr>
        <p:spPr>
          <a:xfrm>
            <a:off x="5371862" y="7778234"/>
            <a:ext cx="2345769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Organisation du personnel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5371862" y="8127206"/>
            <a:ext cx="3955256" cy="516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Gestion des équipes, affectations et suivi des présences en temps réel.</a:t>
            </a:r>
            <a:endParaRPr lang="en-US" sz="1250" dirty="0"/>
          </a:p>
        </p:txBody>
      </p:sp>
      <p:sp>
        <p:nvSpPr>
          <p:cNvPr id="17" name="Shape 13"/>
          <p:cNvSpPr/>
          <p:nvPr/>
        </p:nvSpPr>
        <p:spPr>
          <a:xfrm>
            <a:off x="9672876" y="7593925"/>
            <a:ext cx="4392454" cy="1234083"/>
          </a:xfrm>
          <a:prstGeom prst="roundRect">
            <a:avLst>
              <a:gd name="adj" fmla="val 889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9650016" y="7593925"/>
            <a:ext cx="91440" cy="1234083"/>
          </a:xfrm>
          <a:prstGeom prst="roundRect">
            <a:avLst>
              <a:gd name="adj" fmla="val 74171"/>
            </a:avLst>
          </a:prstGeom>
          <a:solidFill>
            <a:srgbClr val="437066"/>
          </a:solidFill>
          <a:ln/>
        </p:spPr>
      </p:sp>
      <p:sp>
        <p:nvSpPr>
          <p:cNvPr id="19" name="Text 15"/>
          <p:cNvSpPr/>
          <p:nvPr/>
        </p:nvSpPr>
        <p:spPr>
          <a:xfrm>
            <a:off x="9925764" y="7778234"/>
            <a:ext cx="2018467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Gestion du stock</a:t>
            </a:r>
            <a:endParaRPr lang="en-US" sz="1550" dirty="0"/>
          </a:p>
        </p:txBody>
      </p:sp>
      <p:sp>
        <p:nvSpPr>
          <p:cNvPr id="20" name="Text 16"/>
          <p:cNvSpPr/>
          <p:nvPr/>
        </p:nvSpPr>
        <p:spPr>
          <a:xfrm>
            <a:off x="9925764" y="8127206"/>
            <a:ext cx="3955256" cy="516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Contrôle précis des matériaux et optimisation des approvisionnements.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2434" y="518160"/>
            <a:ext cx="4686657" cy="585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Analyse des besoins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42434" y="1572458"/>
            <a:ext cx="281201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Besoins fonctionnels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142434" y="2134791"/>
            <a:ext cx="3687366" cy="1200864"/>
          </a:xfrm>
          <a:prstGeom prst="roundRect">
            <a:avLst>
              <a:gd name="adj" fmla="val 6557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65294" y="2157651"/>
            <a:ext cx="749856" cy="1155144"/>
          </a:xfrm>
          <a:prstGeom prst="roundRect">
            <a:avLst>
              <a:gd name="adj" fmla="val 6842"/>
            </a:avLst>
          </a:prstGeom>
          <a:solidFill>
            <a:srgbClr val="DFECE9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799" y="2559487"/>
            <a:ext cx="281107" cy="3514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02554" y="2345055"/>
            <a:ext cx="2343269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Suivi projets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7102554" y="2825353"/>
            <a:ext cx="27043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Détail et avancement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6142434" y="3523059"/>
            <a:ext cx="3687366" cy="1200864"/>
          </a:xfrm>
          <a:prstGeom prst="roundRect">
            <a:avLst>
              <a:gd name="adj" fmla="val 6557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165294" y="3545919"/>
            <a:ext cx="749856" cy="1155144"/>
          </a:xfrm>
          <a:prstGeom prst="roundRect">
            <a:avLst>
              <a:gd name="adj" fmla="val 6842"/>
            </a:avLst>
          </a:prstGeom>
          <a:solidFill>
            <a:srgbClr val="DFECE9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799" y="3947755"/>
            <a:ext cx="281107" cy="35147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102554" y="3733324"/>
            <a:ext cx="2343269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Gestion équipes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7102554" y="4213622"/>
            <a:ext cx="27043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Affectations et présences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142434" y="4911328"/>
            <a:ext cx="3687366" cy="1200864"/>
          </a:xfrm>
          <a:prstGeom prst="roundRect">
            <a:avLst>
              <a:gd name="adj" fmla="val 6557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165294" y="4934188"/>
            <a:ext cx="749856" cy="1155144"/>
          </a:xfrm>
          <a:prstGeom prst="roundRect">
            <a:avLst>
              <a:gd name="adj" fmla="val 6842"/>
            </a:avLst>
          </a:prstGeom>
          <a:solidFill>
            <a:srgbClr val="DFECE9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5799" y="5336024"/>
            <a:ext cx="281107" cy="35147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102554" y="5121593"/>
            <a:ext cx="2343269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Gestion stocks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7102554" y="5601891"/>
            <a:ext cx="27043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Matériaux et coûts</a:t>
            </a:r>
            <a:endParaRPr lang="en-US" sz="1450" dirty="0"/>
          </a:p>
        </p:txBody>
      </p:sp>
      <p:sp>
        <p:nvSpPr>
          <p:cNvPr id="20" name="Shape 14"/>
          <p:cNvSpPr/>
          <p:nvPr/>
        </p:nvSpPr>
        <p:spPr>
          <a:xfrm>
            <a:off x="6142434" y="6299597"/>
            <a:ext cx="3687366" cy="1200864"/>
          </a:xfrm>
          <a:prstGeom prst="roundRect">
            <a:avLst>
              <a:gd name="adj" fmla="val 6557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6165294" y="6322457"/>
            <a:ext cx="749856" cy="1155144"/>
          </a:xfrm>
          <a:prstGeom prst="roundRect">
            <a:avLst>
              <a:gd name="adj" fmla="val 6842"/>
            </a:avLst>
          </a:prstGeom>
          <a:solidFill>
            <a:srgbClr val="DFECE9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5799" y="6724293"/>
            <a:ext cx="281107" cy="351472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102554" y="6509861"/>
            <a:ext cx="2343269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Reporting auto.</a:t>
            </a:r>
            <a:endParaRPr lang="en-US" sz="1800" dirty="0"/>
          </a:p>
        </p:txBody>
      </p:sp>
      <p:sp>
        <p:nvSpPr>
          <p:cNvPr id="24" name="Text 17"/>
          <p:cNvSpPr/>
          <p:nvPr/>
        </p:nvSpPr>
        <p:spPr>
          <a:xfrm>
            <a:off x="7102554" y="6990159"/>
            <a:ext cx="27043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Tableaux de bord</a:t>
            </a:r>
            <a:endParaRPr lang="en-US" sz="1450" dirty="0"/>
          </a:p>
        </p:txBody>
      </p:sp>
      <p:sp>
        <p:nvSpPr>
          <p:cNvPr id="25" name="Text 18"/>
          <p:cNvSpPr/>
          <p:nvPr/>
        </p:nvSpPr>
        <p:spPr>
          <a:xfrm>
            <a:off x="10294620" y="1572458"/>
            <a:ext cx="3115032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Besoins non fonctionnels</a:t>
            </a:r>
            <a:endParaRPr lang="en-US" sz="2200" dirty="0"/>
          </a:p>
        </p:txBody>
      </p:sp>
      <p:sp>
        <p:nvSpPr>
          <p:cNvPr id="26" name="Shape 19"/>
          <p:cNvSpPr/>
          <p:nvPr/>
        </p:nvSpPr>
        <p:spPr>
          <a:xfrm>
            <a:off x="10294620" y="2134791"/>
            <a:ext cx="3687366" cy="1200864"/>
          </a:xfrm>
          <a:prstGeom prst="roundRect">
            <a:avLst>
              <a:gd name="adj" fmla="val 6557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27" name="Shape 20"/>
          <p:cNvSpPr/>
          <p:nvPr/>
        </p:nvSpPr>
        <p:spPr>
          <a:xfrm>
            <a:off x="10317480" y="2157651"/>
            <a:ext cx="749856" cy="1155144"/>
          </a:xfrm>
          <a:prstGeom prst="roundRect">
            <a:avLst>
              <a:gd name="adj" fmla="val 6842"/>
            </a:avLst>
          </a:prstGeom>
          <a:solidFill>
            <a:srgbClr val="DFECE9"/>
          </a:solidFill>
          <a:ln/>
        </p:spPr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7985" y="2559487"/>
            <a:ext cx="281107" cy="351472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11254740" y="2345055"/>
            <a:ext cx="2343269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Sécurité</a:t>
            </a:r>
            <a:endParaRPr lang="en-US" sz="1800" dirty="0"/>
          </a:p>
        </p:txBody>
      </p:sp>
      <p:sp>
        <p:nvSpPr>
          <p:cNvPr id="30" name="Text 22"/>
          <p:cNvSpPr/>
          <p:nvPr/>
        </p:nvSpPr>
        <p:spPr>
          <a:xfrm>
            <a:off x="11254740" y="2825353"/>
            <a:ext cx="27043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Protection des données</a:t>
            </a:r>
            <a:endParaRPr lang="en-US" sz="1450" dirty="0"/>
          </a:p>
        </p:txBody>
      </p:sp>
      <p:sp>
        <p:nvSpPr>
          <p:cNvPr id="31" name="Shape 23"/>
          <p:cNvSpPr/>
          <p:nvPr/>
        </p:nvSpPr>
        <p:spPr>
          <a:xfrm>
            <a:off x="10294620" y="3523059"/>
            <a:ext cx="3687366" cy="1200864"/>
          </a:xfrm>
          <a:prstGeom prst="roundRect">
            <a:avLst>
              <a:gd name="adj" fmla="val 6557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32" name="Shape 24"/>
          <p:cNvSpPr/>
          <p:nvPr/>
        </p:nvSpPr>
        <p:spPr>
          <a:xfrm>
            <a:off x="10317480" y="3545919"/>
            <a:ext cx="749856" cy="1155144"/>
          </a:xfrm>
          <a:prstGeom prst="roundRect">
            <a:avLst>
              <a:gd name="adj" fmla="val 6842"/>
            </a:avLst>
          </a:prstGeom>
          <a:solidFill>
            <a:srgbClr val="DFECE9"/>
          </a:solidFill>
          <a:ln/>
        </p:spPr>
      </p:sp>
      <p:pic>
        <p:nvPicPr>
          <p:cNvPr id="3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7985" y="3947755"/>
            <a:ext cx="281107" cy="351472"/>
          </a:xfrm>
          <a:prstGeom prst="rect">
            <a:avLst/>
          </a:prstGeom>
        </p:spPr>
      </p:pic>
      <p:sp>
        <p:nvSpPr>
          <p:cNvPr id="34" name="Text 25"/>
          <p:cNvSpPr/>
          <p:nvPr/>
        </p:nvSpPr>
        <p:spPr>
          <a:xfrm>
            <a:off x="11254740" y="3733324"/>
            <a:ext cx="2343269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Performance</a:t>
            </a:r>
            <a:endParaRPr lang="en-US" sz="1800" dirty="0"/>
          </a:p>
        </p:txBody>
      </p:sp>
      <p:sp>
        <p:nvSpPr>
          <p:cNvPr id="35" name="Text 26"/>
          <p:cNvSpPr/>
          <p:nvPr/>
        </p:nvSpPr>
        <p:spPr>
          <a:xfrm>
            <a:off x="11254740" y="4213622"/>
            <a:ext cx="27043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Rapidité et scalabilité</a:t>
            </a:r>
            <a:endParaRPr lang="en-US" sz="1450" dirty="0"/>
          </a:p>
        </p:txBody>
      </p:sp>
      <p:sp>
        <p:nvSpPr>
          <p:cNvPr id="36" name="Shape 27"/>
          <p:cNvSpPr/>
          <p:nvPr/>
        </p:nvSpPr>
        <p:spPr>
          <a:xfrm>
            <a:off x="10294620" y="4911328"/>
            <a:ext cx="3687366" cy="1200864"/>
          </a:xfrm>
          <a:prstGeom prst="roundRect">
            <a:avLst>
              <a:gd name="adj" fmla="val 6557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37" name="Shape 28"/>
          <p:cNvSpPr/>
          <p:nvPr/>
        </p:nvSpPr>
        <p:spPr>
          <a:xfrm>
            <a:off x="10317480" y="4934188"/>
            <a:ext cx="749856" cy="1155144"/>
          </a:xfrm>
          <a:prstGeom prst="roundRect">
            <a:avLst>
              <a:gd name="adj" fmla="val 6842"/>
            </a:avLst>
          </a:prstGeom>
          <a:solidFill>
            <a:srgbClr val="DFECE9"/>
          </a:solidFill>
          <a:ln/>
        </p:spPr>
      </p:sp>
      <p:pic>
        <p:nvPicPr>
          <p:cNvPr id="3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7985" y="5336024"/>
            <a:ext cx="281107" cy="351472"/>
          </a:xfrm>
          <a:prstGeom prst="rect">
            <a:avLst/>
          </a:prstGeom>
        </p:spPr>
      </p:pic>
      <p:sp>
        <p:nvSpPr>
          <p:cNvPr id="39" name="Text 29"/>
          <p:cNvSpPr/>
          <p:nvPr/>
        </p:nvSpPr>
        <p:spPr>
          <a:xfrm>
            <a:off x="11254740" y="5121593"/>
            <a:ext cx="2343269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Accessibilité</a:t>
            </a:r>
            <a:endParaRPr lang="en-US" sz="1800" dirty="0"/>
          </a:p>
        </p:txBody>
      </p:sp>
      <p:sp>
        <p:nvSpPr>
          <p:cNvPr id="40" name="Text 30"/>
          <p:cNvSpPr/>
          <p:nvPr/>
        </p:nvSpPr>
        <p:spPr>
          <a:xfrm>
            <a:off x="11254740" y="5601891"/>
            <a:ext cx="27043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Web et mobile</a:t>
            </a:r>
            <a:endParaRPr lang="en-US" sz="1450" dirty="0"/>
          </a:p>
        </p:txBody>
      </p:sp>
      <p:sp>
        <p:nvSpPr>
          <p:cNvPr id="41" name="Shape 31"/>
          <p:cNvSpPr/>
          <p:nvPr/>
        </p:nvSpPr>
        <p:spPr>
          <a:xfrm>
            <a:off x="10294620" y="6299597"/>
            <a:ext cx="3687366" cy="1200864"/>
          </a:xfrm>
          <a:prstGeom prst="roundRect">
            <a:avLst>
              <a:gd name="adj" fmla="val 6557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42" name="Shape 32"/>
          <p:cNvSpPr/>
          <p:nvPr/>
        </p:nvSpPr>
        <p:spPr>
          <a:xfrm>
            <a:off x="10317480" y="6322457"/>
            <a:ext cx="749856" cy="1155144"/>
          </a:xfrm>
          <a:prstGeom prst="roundRect">
            <a:avLst>
              <a:gd name="adj" fmla="val 6842"/>
            </a:avLst>
          </a:prstGeom>
          <a:solidFill>
            <a:srgbClr val="DFECE9"/>
          </a:solidFill>
          <a:ln/>
        </p:spPr>
      </p:sp>
      <p:pic>
        <p:nvPicPr>
          <p:cNvPr id="4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7985" y="6724293"/>
            <a:ext cx="281107" cy="351472"/>
          </a:xfrm>
          <a:prstGeom prst="rect">
            <a:avLst/>
          </a:prstGeom>
        </p:spPr>
      </p:pic>
      <p:sp>
        <p:nvSpPr>
          <p:cNvPr id="44" name="Text 33"/>
          <p:cNvSpPr/>
          <p:nvPr/>
        </p:nvSpPr>
        <p:spPr>
          <a:xfrm>
            <a:off x="11254740" y="6509861"/>
            <a:ext cx="2343269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Ergonomie</a:t>
            </a:r>
            <a:endParaRPr lang="en-US" sz="1800" dirty="0"/>
          </a:p>
        </p:txBody>
      </p:sp>
      <p:sp>
        <p:nvSpPr>
          <p:cNvPr id="45" name="Text 34"/>
          <p:cNvSpPr/>
          <p:nvPr/>
        </p:nvSpPr>
        <p:spPr>
          <a:xfrm>
            <a:off x="11254740" y="6990159"/>
            <a:ext cx="27043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Interface intuitive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875" y="569714"/>
            <a:ext cx="6057186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Fonctionnalités principales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6875" y="1516975"/>
            <a:ext cx="7710249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BuildManager intègre cinq modules essentiels pour une gestion complète et efficace de vos opérations.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6875" y="2402681"/>
            <a:ext cx="20478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16875" y="2727960"/>
            <a:ext cx="3752731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7" name="Text 4"/>
          <p:cNvSpPr/>
          <p:nvPr/>
        </p:nvSpPr>
        <p:spPr>
          <a:xfrm>
            <a:off x="716875" y="2876074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Suivi des chantiers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16875" y="3318867"/>
            <a:ext cx="3752731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Avancement, planning et rapports d'activité automatiques.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674394" y="2402681"/>
            <a:ext cx="20478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674394" y="2727960"/>
            <a:ext cx="3752731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1" name="Text 8"/>
          <p:cNvSpPr/>
          <p:nvPr/>
        </p:nvSpPr>
        <p:spPr>
          <a:xfrm>
            <a:off x="4674394" y="2876074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Gestion du personnel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4674394" y="3318867"/>
            <a:ext cx="3752731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Affectation des équipes et suivi des présences.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16875" y="4332565"/>
            <a:ext cx="20478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16875" y="4657844"/>
            <a:ext cx="3752731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5" name="Text 12"/>
          <p:cNvSpPr/>
          <p:nvPr/>
        </p:nvSpPr>
        <p:spPr>
          <a:xfrm>
            <a:off x="716875" y="4805958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Gestion des matériaux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716875" y="5248751"/>
            <a:ext cx="3752731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Contrôle du stock en temps réel et alertes de ruptures.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674394" y="4332565"/>
            <a:ext cx="20478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674394" y="4657844"/>
            <a:ext cx="3752731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9" name="Text 16"/>
          <p:cNvSpPr/>
          <p:nvPr/>
        </p:nvSpPr>
        <p:spPr>
          <a:xfrm>
            <a:off x="4674394" y="4805958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Suivi financier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4674394" y="5248751"/>
            <a:ext cx="3752731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Enregistrement des dépenses et comparaison budgétaire.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16875" y="6262449"/>
            <a:ext cx="20478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05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716875" y="6587728"/>
            <a:ext cx="7710249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23" name="Text 20"/>
          <p:cNvSpPr/>
          <p:nvPr/>
        </p:nvSpPr>
        <p:spPr>
          <a:xfrm>
            <a:off x="716875" y="6735842"/>
            <a:ext cx="308026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Tableau de bord analytique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16875" y="7178635"/>
            <a:ext cx="771024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Indicateurs clés de performance et analyses.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51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Technologies utilisées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975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BuildManager s'appuie sur des technologies éprouvées et modernes pour garantir performance, fiabilité et évolutivité.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990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Backend Django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89509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Logique métier robuste, sécurisée et scalable.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199090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Base de données PostgreSQL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125278" y="404383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Intégrité et performance optimales des données.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56884" y="31990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Interface Web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56884" y="368950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HTML/CSS/JS pour une expérience fluide et responsive.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788491" y="3199090"/>
            <a:ext cx="30193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Extension Mobile Flutter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88491" y="368950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Accès smartphone pour le terrain (développement futur).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Hébergement Cloud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93790" y="6005751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Infrastructure sécurisée pour disponibilité 24/7 et performances.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2072" y="484584"/>
            <a:ext cx="4417695" cy="549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Architecture technique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02072" y="1298138"/>
            <a:ext cx="7912656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BuildManager repose sur une architecture moderne en trois couches, garantissant séparation des responsabilités et facilité de maintenance.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072" y="2058710"/>
            <a:ext cx="527685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05613" y="2234565"/>
            <a:ext cx="219872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Couche présentation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805613" y="2614851"/>
            <a:ext cx="72091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Frontend web responsive</a:t>
            </a: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(optimisé desktop/tablette)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915" y="3289935"/>
            <a:ext cx="527685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69455" y="3465790"/>
            <a:ext cx="219872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Couche métier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7069455" y="3846076"/>
            <a:ext cx="694527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API Django (Backend)</a:t>
            </a: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(logique métier &amp; règles)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757" y="4521160"/>
            <a:ext cx="527685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33298" y="4697016"/>
            <a:ext cx="2198727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Couche données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333298" y="5077301"/>
            <a:ext cx="6681430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PostgreSQL</a:t>
            </a: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(stockage sécurisé &amp; sauvegardes)</a:t>
            </a:r>
            <a:endParaRPr lang="en-US" sz="1350" dirty="0"/>
          </a:p>
        </p:txBody>
      </p:sp>
      <p:sp>
        <p:nvSpPr>
          <p:cNvPr id="14" name="Shape 8"/>
          <p:cNvSpPr/>
          <p:nvPr/>
        </p:nvSpPr>
        <p:spPr>
          <a:xfrm>
            <a:off x="6102072" y="5862323"/>
            <a:ext cx="7912656" cy="29528"/>
          </a:xfrm>
          <a:prstGeom prst="rect">
            <a:avLst/>
          </a:prstGeom>
          <a:solidFill>
            <a:srgbClr val="2C3249">
              <a:alpha val="50000"/>
            </a:srgbClr>
          </a:solidFill>
          <a:ln/>
        </p:spPr>
      </p:sp>
      <p:sp>
        <p:nvSpPr>
          <p:cNvPr id="15" name="Text 9"/>
          <p:cNvSpPr/>
          <p:nvPr/>
        </p:nvSpPr>
        <p:spPr>
          <a:xfrm>
            <a:off x="6102072" y="6265545"/>
            <a:ext cx="3058001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Avantages de cette architecture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6102072" y="6716197"/>
            <a:ext cx="37417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Maintenance simplifiée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6102072" y="7059097"/>
            <a:ext cx="37417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Évolutivité facilitée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102072" y="7401997"/>
            <a:ext cx="37417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Sécurité renforcée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10280571" y="6265545"/>
            <a:ext cx="2945844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Communication entre couches</a:t>
            </a:r>
            <a:endParaRPr lang="en-US" sz="1700" dirty="0"/>
          </a:p>
        </p:txBody>
      </p:sp>
      <p:sp>
        <p:nvSpPr>
          <p:cNvPr id="20" name="Text 14"/>
          <p:cNvSpPr/>
          <p:nvPr/>
        </p:nvSpPr>
        <p:spPr>
          <a:xfrm>
            <a:off x="10280571" y="6716197"/>
            <a:ext cx="3741777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Échanges via </a:t>
            </a:r>
            <a:r>
              <a:rPr lang="en-US" sz="13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API REST sécurisées</a:t>
            </a: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assurant intégrité des données et intégration future.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750</Words>
  <Application>Microsoft Office PowerPoint</Application>
  <PresentationFormat>Personnalisé</PresentationFormat>
  <Paragraphs>138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Kanit Light</vt:lpstr>
      <vt:lpstr>Martel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SCHEICKNA IBRAHIM HAMAHOULLAH SYLLA</cp:lastModifiedBy>
  <cp:revision>2</cp:revision>
  <dcterms:created xsi:type="dcterms:W3CDTF">2025-10-16T02:28:44Z</dcterms:created>
  <dcterms:modified xsi:type="dcterms:W3CDTF">2025-10-16T10:06:49Z</dcterms:modified>
</cp:coreProperties>
</file>